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72" r:id="rId2"/>
    <p:sldId id="681" r:id="rId3"/>
    <p:sldId id="256" r:id="rId4"/>
    <p:sldId id="670" r:id="rId5"/>
    <p:sldId id="678" r:id="rId6"/>
    <p:sldId id="680" r:id="rId7"/>
    <p:sldId id="676" r:id="rId8"/>
    <p:sldId id="677" r:id="rId9"/>
    <p:sldId id="674" r:id="rId10"/>
    <p:sldId id="258" r:id="rId11"/>
    <p:sldId id="259" r:id="rId12"/>
    <p:sldId id="260" r:id="rId13"/>
    <p:sldId id="383" r:id="rId14"/>
    <p:sldId id="384" r:id="rId15"/>
    <p:sldId id="671" r:id="rId16"/>
    <p:sldId id="385" r:id="rId17"/>
    <p:sldId id="386" r:id="rId18"/>
    <p:sldId id="388" r:id="rId19"/>
    <p:sldId id="526" r:id="rId20"/>
    <p:sldId id="261" r:id="rId21"/>
    <p:sldId id="527" r:id="rId22"/>
    <p:sldId id="529" r:id="rId23"/>
    <p:sldId id="530" r:id="rId24"/>
    <p:sldId id="531" r:id="rId25"/>
    <p:sldId id="621" r:id="rId26"/>
    <p:sldId id="519" r:id="rId27"/>
    <p:sldId id="628" r:id="rId28"/>
    <p:sldId id="631" r:id="rId29"/>
    <p:sldId id="569" r:id="rId30"/>
    <p:sldId id="634" r:id="rId31"/>
    <p:sldId id="635" r:id="rId32"/>
    <p:sldId id="281" r:id="rId33"/>
    <p:sldId id="294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48"/>
    <p:restoredTop sz="94375"/>
  </p:normalViewPr>
  <p:slideViewPr>
    <p:cSldViewPr snapToGrid="0">
      <p:cViewPr varScale="1">
        <p:scale>
          <a:sx n="121" d="100"/>
          <a:sy n="121" d="100"/>
        </p:scale>
        <p:origin x="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29C1-CA90-9C07-8575-1A93D26A9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F4DB7-550D-E639-4A79-DDFC760F4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2D139-F201-EAA2-1533-6155EF57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FB235-F240-19CB-3E32-9CDE30BB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7F8D5-3135-B60D-9FB5-9181CF3A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9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ED67-BF63-4182-D019-A9EEEC8F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B0A6F-E25D-B577-E1EB-72AFF9F15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BB574-CFA6-ACE6-048A-67032C9D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FF68E-5891-07F1-5E55-3BA483EE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25C05-E11A-4081-D555-F2877273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C99E73-9F5A-E139-F5EB-F5B34F7053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3DC5B-9FEE-0FD1-8187-890B6E4F8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A6829-1CCC-D4FB-4948-910A8BED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BEC8A-C499-03D2-4FCE-B6439188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16B68-4994-6B73-8F8E-07B9D2C5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8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1E95-32E5-E3DA-3BE8-CEAFA767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7DD35-D7DF-0570-86C6-E3CCB7B49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46746-23F1-C399-81C6-E459B435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F820-2229-5E76-E81E-0B38AB77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88FA-E9BC-486B-76AD-C65F3B92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1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ECBB-C3A4-DADA-EEE1-C07D03ED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00573-02C4-6EC7-DE8F-6490265D0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A6BD2-991D-7C37-2B4A-96F522F85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DE332-5ACB-614C-7FDF-BF002F05B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20C36-17FB-D05D-B84E-23D83FDA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9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160F-A021-6941-3401-80AC8324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9A507-0515-3015-6E2C-BA154303E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ADF80-CCAE-4BB1-A2C3-DEDA95315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90A80-1DB8-9169-075F-8B9E5EBA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A4EB9-696D-3948-F0ED-B8B40B06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94932-FCEC-CF76-0A70-92CDA751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0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3360-11B2-9199-CC2B-74CA7767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A6155-EE88-4CBC-6F07-467341D06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2BD83-DBF6-C800-9E72-A4A07C7E6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B2A77-2A96-A63D-CA18-6B1393768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97EB4-C043-FE75-00AF-B37B65839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63565-6E28-9E74-8CEC-DD1CBBAB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07AB8-9D8E-A4BC-77B1-E7C117533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1FA8DA-95C4-9CC9-A549-F0ACECA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28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74D9B-7CBF-58BF-C4FF-9A8A73E6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AFD23-8375-9D4A-0AE5-A88D41A3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3481-F32C-A6F9-0C3C-3E0B2929C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52045-969A-9A8D-93E1-6DAA2BF3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20BE3-1084-FA32-15E5-D5C2B039A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C03285-5318-0194-B653-CB51D39D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1A70C-3212-A9DB-85BA-802D675C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2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DF91-838A-03EE-95E0-57C6053F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F39C-BF93-DFBB-5A08-B28682640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7B05F-AE95-499D-5B58-BB4CA5D8F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49EA7-AF79-32D7-F705-C11B268A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12E03-3EBD-31B9-7327-6FE283CF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72CF3-4E03-BEC3-EED3-0B6BC954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F0EB-2F3F-C111-A477-D8108468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F5AA8F-53B4-AED2-9060-DEA494DE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B0DC2-E663-8EA2-38C4-E7D54C47B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F1FE6-0678-5823-E9F5-7A60EC85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7B593-13C9-A25E-A241-F5224981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FCDAE-347B-1CB3-EE58-FB489C2A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0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4A963-81D7-AB7A-3976-9F3FCCC6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B9777-3688-63DA-EC4A-032584718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B173C-2252-E499-30E4-28527A40AF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235C1-53A9-5845-BB0C-B44B3A7FF526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7F07F-28E0-9DEE-77B1-7C0BE264E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0A01C-186B-A7D4-2649-E9F3CDFF6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CCCDE-E04C-CC4B-AA5C-A1C70A362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5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t.tfl.gov.uk/labyrinth/about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71E247-1630-25F1-38CA-D8010AA8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0"/>
            <a:ext cx="9608431" cy="64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62F6A-5513-C02E-58E0-E14435DCE97D}"/>
              </a:ext>
            </a:extLst>
          </p:cNvPr>
          <p:cNvSpPr txBox="1"/>
          <p:nvPr/>
        </p:nvSpPr>
        <p:spPr>
          <a:xfrm>
            <a:off x="1014413" y="6488668"/>
            <a:ext cx="1047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thevintagemapshop.com</a:t>
            </a:r>
            <a:r>
              <a:rPr lang="en-US" dirty="0"/>
              <a:t>/products/1944-world-map-of-major-tropical-diseases</a:t>
            </a:r>
          </a:p>
        </p:txBody>
      </p:sp>
    </p:spTree>
    <p:extLst>
      <p:ext uri="{BB962C8B-B14F-4D97-AF65-F5344CB8AC3E}">
        <p14:creationId xmlns:p14="http://schemas.microsoft.com/office/powerpoint/2010/main" val="366358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53290-4784-81E2-DBDA-D4799FD79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200822" y="1120358"/>
            <a:ext cx="6156380" cy="46172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C8543-8730-1C44-E915-D27B4F05EF87}"/>
              </a:ext>
            </a:extLst>
          </p:cNvPr>
          <p:cNvSpPr txBox="1"/>
          <p:nvPr/>
        </p:nvSpPr>
        <p:spPr>
          <a:xfrm>
            <a:off x="898634" y="930166"/>
            <a:ext cx="58521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You are here…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2C88E-C90F-88E1-13A6-88380122CA54}"/>
              </a:ext>
            </a:extLst>
          </p:cNvPr>
          <p:cNvSpPr txBox="1"/>
          <p:nvPr/>
        </p:nvSpPr>
        <p:spPr>
          <a:xfrm>
            <a:off x="1308538" y="5604668"/>
            <a:ext cx="5263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Labyrinth art by Mark </a:t>
            </a:r>
            <a:r>
              <a:rPr lang="en-US" dirty="0" err="1"/>
              <a:t>Wallinger</a:t>
            </a:r>
            <a:r>
              <a:rPr lang="en-US" dirty="0"/>
              <a:t>, London Underground</a:t>
            </a:r>
          </a:p>
          <a:p>
            <a:r>
              <a:rPr lang="en-US" dirty="0">
                <a:hlinkClick r:id="rId3"/>
              </a:rPr>
              <a:t>https://art.tfl.gov.uk/labyrinth/about/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696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886B-F359-CB99-10DE-F5185C64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D4328-0969-2F5B-658C-1F823147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Fascinate</a:t>
            </a:r>
          </a:p>
          <a:p>
            <a:r>
              <a:rPr lang="en-US" dirty="0"/>
              <a:t>Maps Communicate (Maps as Visualizations)</a:t>
            </a:r>
          </a:p>
          <a:p>
            <a:r>
              <a:rPr lang="en-US" dirty="0"/>
              <a:t>Maps Integrate (Maps as Data)</a:t>
            </a:r>
          </a:p>
          <a:p>
            <a:r>
              <a:rPr lang="en-US" dirty="0"/>
              <a:t>Maps Evaluate (Maps as Statistics)</a:t>
            </a:r>
          </a:p>
        </p:txBody>
      </p:sp>
    </p:spTree>
    <p:extLst>
      <p:ext uri="{BB962C8B-B14F-4D97-AF65-F5344CB8AC3E}">
        <p14:creationId xmlns:p14="http://schemas.microsoft.com/office/powerpoint/2010/main" val="93762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8B8E-43E6-64E3-5A6F-C59E5458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10" y="2766218"/>
            <a:ext cx="10515600" cy="1325563"/>
          </a:xfrm>
        </p:spPr>
        <p:txBody>
          <a:bodyPr/>
          <a:lstStyle/>
          <a:p>
            <a:r>
              <a:rPr lang="en-US" dirty="0"/>
              <a:t>Maps Fascinate</a:t>
            </a:r>
          </a:p>
        </p:txBody>
      </p:sp>
    </p:spTree>
    <p:extLst>
      <p:ext uri="{BB962C8B-B14F-4D97-AF65-F5344CB8AC3E}">
        <p14:creationId xmlns:p14="http://schemas.microsoft.com/office/powerpoint/2010/main" val="93605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cs typeface="Arial" panose="020B0604020202020204" pitchFamily="34" charset="0"/>
              </a:rPr>
              <a:t>Great stories often begin with: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“I have in my possession a map…”</a:t>
            </a:r>
          </a:p>
        </p:txBody>
      </p:sp>
      <p:pic>
        <p:nvPicPr>
          <p:cNvPr id="13315" name="Picture 3" descr="MapSide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1" y="1676400"/>
            <a:ext cx="6176963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7395210" y="6511924"/>
            <a:ext cx="256031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www.danielreeve.co.nz</a:t>
            </a:r>
            <a:r>
              <a:rPr lang="en-US" sz="1100" dirty="0"/>
              <a:t>/</a:t>
            </a:r>
            <a:r>
              <a:rPr lang="en-US" sz="1100" dirty="0" err="1"/>
              <a:t>KingKong</a:t>
            </a:r>
            <a:r>
              <a:rPr lang="en-US" sz="1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229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Content Placeholder 3" descr="Treasure-Island-map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90041" y="327409"/>
            <a:ext cx="3844159" cy="6235317"/>
          </a:xfrm>
        </p:spPr>
      </p:pic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7098031" y="6431756"/>
            <a:ext cx="2922587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www.answers.com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/topic/treasure-map</a:t>
            </a:r>
          </a:p>
        </p:txBody>
      </p:sp>
    </p:spTree>
    <p:extLst>
      <p:ext uri="{BB962C8B-B14F-4D97-AF65-F5344CB8AC3E}">
        <p14:creationId xmlns:p14="http://schemas.microsoft.com/office/powerpoint/2010/main" val="195764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BEA93-10D9-4E51-61BF-FD396CE5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342" y="434898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82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tolemy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600200"/>
            <a:ext cx="765175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cs typeface="Arial" panose="020B0604020202020204" pitchFamily="34" charset="0"/>
              </a:rPr>
              <a:t>Maps summarize what we know…</a:t>
            </a:r>
          </a:p>
        </p:txBody>
      </p:sp>
    </p:spTree>
    <p:extLst>
      <p:ext uri="{BB962C8B-B14F-4D97-AF65-F5344CB8AC3E}">
        <p14:creationId xmlns:p14="http://schemas.microsoft.com/office/powerpoint/2010/main" val="3239489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1544a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336550"/>
            <a:ext cx="9144000" cy="652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396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nwpassa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504950"/>
            <a:ext cx="6553200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Arial" panose="020B0604020202020204" pitchFamily="34" charset="0"/>
              </a:rPr>
              <a:t>Or what we hope to see…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AC235A-D8A8-9605-29E8-D4E97B5C2A6F}"/>
              </a:ext>
            </a:extLst>
          </p:cNvPr>
          <p:cNvSpPr txBox="1"/>
          <p:nvPr/>
        </p:nvSpPr>
        <p:spPr>
          <a:xfrm>
            <a:off x="9433933" y="4817327"/>
            <a:ext cx="254247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Robert de </a:t>
            </a:r>
            <a:r>
              <a:rPr lang="en-US" sz="1100" b="1" dirty="0" err="1"/>
              <a:t>Vaugondy</a:t>
            </a:r>
            <a:r>
              <a:rPr lang="en-US" sz="1100" b="1" dirty="0"/>
              <a:t>, Didier, 1723-1786</a:t>
            </a:r>
            <a:br>
              <a:rPr lang="en-US" sz="1100" dirty="0"/>
            </a:br>
            <a:r>
              <a:rPr lang="en-US" sz="1100" dirty="0"/>
              <a:t>“Carte Générale Des </a:t>
            </a:r>
            <a:r>
              <a:rPr lang="en-US" sz="1100" dirty="0" err="1"/>
              <a:t>Découvertes</a:t>
            </a:r>
            <a:r>
              <a:rPr lang="en-US" sz="1100" dirty="0"/>
              <a:t> De </a:t>
            </a:r>
            <a:r>
              <a:rPr lang="en-US" sz="1100" dirty="0" err="1"/>
              <a:t>l'Admiral</a:t>
            </a:r>
            <a:r>
              <a:rPr lang="en-US" sz="1100" dirty="0"/>
              <a:t> de Fonte representant la </a:t>
            </a:r>
            <a:r>
              <a:rPr lang="en-US" sz="1100" dirty="0" err="1"/>
              <a:t>grande</a:t>
            </a:r>
            <a:r>
              <a:rPr lang="en-US" sz="1100" dirty="0"/>
              <a:t> </a:t>
            </a:r>
            <a:r>
              <a:rPr lang="en-US" sz="1100" dirty="0" err="1"/>
              <a:t>probabilité</a:t>
            </a:r>
            <a:r>
              <a:rPr lang="en-US" sz="1100" dirty="0"/>
              <a:t> d'un Passage Au Nord Ouest”(1772). Copperplate map, 26.5 x 34.6 cm., </a:t>
            </a:r>
            <a:r>
              <a:rPr lang="en-US" sz="1100" dirty="0" err="1"/>
              <a:t>handcolored</a:t>
            </a:r>
            <a:r>
              <a:rPr lang="en-US" sz="1100" dirty="0"/>
              <a:t>. This French version of a 1768 map by Thomas </a:t>
            </a:r>
            <a:r>
              <a:rPr lang="en-US" sz="1100" dirty="0" err="1"/>
              <a:t>Jefferys</a:t>
            </a:r>
            <a:r>
              <a:rPr lang="en-US" sz="1100" dirty="0"/>
              <a:t> appeared in Denis Diderot's </a:t>
            </a:r>
            <a:r>
              <a:rPr lang="en-US" sz="1100" i="1" dirty="0" err="1"/>
              <a:t>Encyclopédie</a:t>
            </a:r>
            <a:r>
              <a:rPr lang="en-US" sz="1100" i="1" dirty="0"/>
              <a:t>; </a:t>
            </a:r>
            <a:r>
              <a:rPr lang="en-US" sz="1100" i="1" dirty="0" err="1"/>
              <a:t>ou</a:t>
            </a:r>
            <a:r>
              <a:rPr lang="en-US" sz="1100" i="1" dirty="0"/>
              <a:t>, </a:t>
            </a:r>
            <a:r>
              <a:rPr lang="en-US" sz="1100" i="1" dirty="0" err="1"/>
              <a:t>Dictionnaire</a:t>
            </a:r>
            <a:r>
              <a:rPr lang="en-US" sz="1100" i="1" dirty="0"/>
              <a:t> raisonné des sciences</a:t>
            </a:r>
            <a:r>
              <a:rPr lang="en-US" sz="1100" dirty="0"/>
              <a:t> . . . Supplement, vol. 3 (Paris, 1779).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28BAB-C5BC-F3FF-950A-13413410FAF3}"/>
              </a:ext>
            </a:extLst>
          </p:cNvPr>
          <p:cNvSpPr txBox="1"/>
          <p:nvPr/>
        </p:nvSpPr>
        <p:spPr>
          <a:xfrm>
            <a:off x="9433933" y="3670756"/>
            <a:ext cx="21317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library.princeton.edu</a:t>
            </a:r>
            <a:r>
              <a:rPr lang="en-US" sz="1100" dirty="0"/>
              <a:t>/</a:t>
            </a:r>
            <a:r>
              <a:rPr lang="en-US" sz="1100" dirty="0" err="1"/>
              <a:t>visual_materials</a:t>
            </a:r>
            <a:r>
              <a:rPr lang="en-US" sz="1100" dirty="0"/>
              <a:t>/maps/websites/northwest-passage/imaginary-</a:t>
            </a:r>
            <a:r>
              <a:rPr lang="en-US" sz="1100" dirty="0" err="1"/>
              <a:t>voyages.htm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195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title"/>
          </p:nvPr>
        </p:nvSpPr>
        <p:spPr bwMode="auto">
          <a:xfrm>
            <a:off x="1981200" y="152400"/>
            <a:ext cx="8229600" cy="1250950"/>
          </a:xfrm>
          <a:noFill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Or what we are allowed to see…</a:t>
            </a:r>
          </a:p>
        </p:txBody>
      </p:sp>
      <p:pic>
        <p:nvPicPr>
          <p:cNvPr id="75779" name="Picture 3" descr="Nicollet ma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676401"/>
            <a:ext cx="5005388" cy="4926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09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1BFA01-AB0E-1816-C6A3-B642A21C0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" y="0"/>
            <a:ext cx="7452901" cy="5008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89887-8E72-1310-6AEE-E9EC4F01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901" y="5008159"/>
            <a:ext cx="4654891" cy="171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34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8B8E-43E6-64E3-5A6F-C59E5458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10" y="2766218"/>
            <a:ext cx="10515600" cy="1325563"/>
          </a:xfrm>
        </p:spPr>
        <p:txBody>
          <a:bodyPr/>
          <a:lstStyle/>
          <a:p>
            <a:r>
              <a:rPr lang="en-US" dirty="0"/>
              <a:t>Maps Communicate (Maps as Visualizations)</a:t>
            </a:r>
          </a:p>
        </p:txBody>
      </p:sp>
    </p:spTree>
    <p:extLst>
      <p:ext uri="{BB962C8B-B14F-4D97-AF65-F5344CB8AC3E}">
        <p14:creationId xmlns:p14="http://schemas.microsoft.com/office/powerpoint/2010/main" val="506918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Arial" panose="020B0604020202020204" pitchFamily="34" charset="0"/>
              </a:rPr>
              <a:t>Maps get us from here to there…</a:t>
            </a:r>
          </a:p>
        </p:txBody>
      </p:sp>
      <p:pic>
        <p:nvPicPr>
          <p:cNvPr id="19459" name="Picture 4" descr="polynesianshellch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1" y="1761653"/>
            <a:ext cx="4157663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1981200" y="6477000"/>
            <a:ext cx="31115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/>
              <a:t>http://www.janeresture.com/voyaging/main.htm</a:t>
            </a:r>
          </a:p>
        </p:txBody>
      </p:sp>
      <p:pic>
        <p:nvPicPr>
          <p:cNvPr id="19461" name="Picture 4" descr="Metro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752600"/>
            <a:ext cx="45735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Text Box 3"/>
          <p:cNvSpPr txBox="1">
            <a:spLocks noChangeArrowheads="1"/>
          </p:cNvSpPr>
          <p:nvPr/>
        </p:nvSpPr>
        <p:spPr bwMode="auto">
          <a:xfrm>
            <a:off x="6142038" y="6477000"/>
            <a:ext cx="4525962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>
                <a:cs typeface="Arial" charset="0"/>
              </a:rPr>
              <a:t>http://www.washingtonpost.com/wp-srv/local/longterm/metro/front.htm</a:t>
            </a:r>
          </a:p>
        </p:txBody>
      </p:sp>
    </p:spTree>
    <p:extLst>
      <p:ext uri="{BB962C8B-B14F-4D97-AF65-F5344CB8AC3E}">
        <p14:creationId xmlns:p14="http://schemas.microsoft.com/office/powerpoint/2010/main" val="2106384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Arial" panose="020B0604020202020204" pitchFamily="34" charset="0"/>
              </a:rPr>
              <a:t>Maps hold clues…</a:t>
            </a:r>
          </a:p>
        </p:txBody>
      </p:sp>
      <p:pic>
        <p:nvPicPr>
          <p:cNvPr id="22531" name="Content Placeholder 3" descr="The Name of the Rose Library Map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33600" y="1752600"/>
            <a:ext cx="4572000" cy="4446588"/>
          </a:xfrm>
        </p:spPr>
      </p:pic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3429001" y="6400800"/>
            <a:ext cx="60324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Library Map from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The Name of the Rose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by Umberto Eco</a:t>
            </a:r>
          </a:p>
        </p:txBody>
      </p:sp>
    </p:spTree>
    <p:extLst>
      <p:ext uri="{BB962C8B-B14F-4D97-AF65-F5344CB8AC3E}">
        <p14:creationId xmlns:p14="http://schemas.microsoft.com/office/powerpoint/2010/main" val="2716059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maxcy2_0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1600201"/>
            <a:ext cx="4343400" cy="411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1524000" y="1646238"/>
            <a:ext cx="1841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US" sz="2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6" name="Picture 5" descr="maxcy1_0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3850" y="1524001"/>
            <a:ext cx="4071938" cy="44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70" name="Text Box 6"/>
          <p:cNvSpPr txBox="1">
            <a:spLocks noChangeArrowheads="1"/>
          </p:cNvSpPr>
          <p:nvPr/>
        </p:nvSpPr>
        <p:spPr bwMode="auto">
          <a:xfrm>
            <a:off x="1752600" y="5919789"/>
            <a:ext cx="807878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Lilienfeld, D.E. and Stolley, P.D. (1994) </a:t>
            </a:r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</a:rPr>
              <a:t>Foundations of Epidemiology,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</a:rPr>
              <a:t>Third Edition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Oxford University Press: New York, pp. 136-140.</a:t>
            </a:r>
          </a:p>
        </p:txBody>
      </p:sp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6096000" y="1049377"/>
            <a:ext cx="43434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Place of employment:</a:t>
            </a: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94" y="1089882"/>
            <a:ext cx="4343400" cy="636588"/>
          </a:xfrm>
        </p:spPr>
        <p:txBody>
          <a:bodyPr/>
          <a:lstStyle/>
          <a:p>
            <a:pPr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Place of residence: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1200" y="155448"/>
            <a:ext cx="8229600" cy="1252728"/>
          </a:xfrm>
          <a:prstGeom prst="rect">
            <a:avLst/>
          </a:prstGeom>
        </p:spPr>
        <p:txBody>
          <a:bodyPr rIns="4572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defRPr/>
            </a:pPr>
            <a:r>
              <a:rPr lang="en-US" sz="3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But may not reveal them immediately…</a:t>
            </a:r>
          </a:p>
        </p:txBody>
      </p:sp>
    </p:spTree>
    <p:extLst>
      <p:ext uri="{BB962C8B-B14F-4D97-AF65-F5344CB8AC3E}">
        <p14:creationId xmlns:p14="http://schemas.microsoft.com/office/powerpoint/2010/main" val="17848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Arial" panose="020B0604020202020204" pitchFamily="34" charset="0"/>
              </a:rPr>
              <a:t>And not without some work…</a:t>
            </a:r>
          </a:p>
        </p:txBody>
      </p:sp>
      <p:pic>
        <p:nvPicPr>
          <p:cNvPr id="24579" name="Content Placeholder 4" descr="AndromedaStrain.unadjusted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14601" y="1524001"/>
            <a:ext cx="3019425" cy="4841875"/>
          </a:xfrm>
        </p:spPr>
      </p:pic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2362200" y="6400800"/>
            <a:ext cx="7754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Wind-adjusted cartogram from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The Andromeda Strain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Michael Crichton</a:t>
            </a:r>
          </a:p>
        </p:txBody>
      </p:sp>
      <p:pic>
        <p:nvPicPr>
          <p:cNvPr id="24581" name="Picture 5" descr="AndromedaStrain.adjust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1" y="1524000"/>
            <a:ext cx="2995613" cy="488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030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Interpretation can be tricky…</a:t>
            </a:r>
          </a:p>
        </p:txBody>
      </p:sp>
      <p:pic>
        <p:nvPicPr>
          <p:cNvPr id="4" name="Content Placeholder 3" descr="Valentine.map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682" r="-97682"/>
          <a:stretch>
            <a:fillRect/>
          </a:stretch>
        </p:blipFill>
        <p:spPr>
          <a:xfrm>
            <a:off x="-1470123" y="1384278"/>
            <a:ext cx="9595042" cy="5321322"/>
          </a:xfrm>
        </p:spPr>
      </p:pic>
      <p:sp>
        <p:nvSpPr>
          <p:cNvPr id="5" name="TextBox 4"/>
          <p:cNvSpPr txBox="1"/>
          <p:nvPr/>
        </p:nvSpPr>
        <p:spPr>
          <a:xfrm>
            <a:off x="5753101" y="2057402"/>
            <a:ext cx="5125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Valentine Seaman (1798), Yellow fever in New York City</a:t>
            </a:r>
          </a:p>
          <a:p>
            <a:pPr marL="557213" lvl="1" indent="-214313">
              <a:buFont typeface="Arial"/>
              <a:buChar char="•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Concentration of cases coincident with concentration of mosquitos.</a:t>
            </a:r>
          </a:p>
          <a:p>
            <a:pPr marL="557213" lvl="1" indent="-214313">
              <a:buFont typeface="Arial"/>
              <a:buChar char="•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Seaman’s interpretation:  “…circumstances favoring the rise of putrid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miasmata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, equally favor the generation of these insects” (quoted in Stevenson, 1965) </a:t>
            </a:r>
          </a:p>
        </p:txBody>
      </p:sp>
    </p:spTree>
    <p:extLst>
      <p:ext uri="{BB962C8B-B14F-4D97-AF65-F5344CB8AC3E}">
        <p14:creationId xmlns:p14="http://schemas.microsoft.com/office/powerpoint/2010/main" val="1361636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/>
          <p:cNvSpPr>
            <a:spLocks noGrp="1" noChangeArrowheads="1"/>
          </p:cNvSpPr>
          <p:nvPr>
            <p:ph type="title"/>
          </p:nvPr>
        </p:nvSpPr>
        <p:spPr>
          <a:xfrm>
            <a:off x="2286001" y="304800"/>
            <a:ext cx="7313613" cy="8683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John Snow</a:t>
            </a:r>
          </a:p>
        </p:txBody>
      </p:sp>
      <p:pic>
        <p:nvPicPr>
          <p:cNvPr id="29699" name="Picture 4" descr="John Snow pictu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1219200"/>
            <a:ext cx="381793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3" name="Picture 5" descr="JohnSnowMontePyth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29400" y="1219201"/>
            <a:ext cx="3873500" cy="533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6" descr="Snow-Cholera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2438400"/>
            <a:ext cx="3505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495" name="Line 7"/>
          <p:cNvSpPr>
            <a:spLocks noChangeShapeType="1"/>
          </p:cNvSpPr>
          <p:nvPr/>
        </p:nvSpPr>
        <p:spPr bwMode="auto">
          <a:xfrm flipH="1">
            <a:off x="4419600" y="2514600"/>
            <a:ext cx="3810000" cy="137160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496" name="Text Box 8"/>
          <p:cNvSpPr txBox="1">
            <a:spLocks noChangeArrowheads="1"/>
          </p:cNvSpPr>
          <p:nvPr/>
        </p:nvSpPr>
        <p:spPr bwMode="auto">
          <a:xfrm>
            <a:off x="8520752" y="1208088"/>
            <a:ext cx="32733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9704" name="Text Box 9"/>
          <p:cNvSpPr txBox="1">
            <a:spLocks noChangeArrowheads="1"/>
          </p:cNvSpPr>
          <p:nvPr/>
        </p:nvSpPr>
        <p:spPr bwMode="auto">
          <a:xfrm>
            <a:off x="2435226" y="5773738"/>
            <a:ext cx="335597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Snow, J. (1949)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Snow on Cholera.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spcBef>
                <a:spcPct val="20000"/>
              </a:spcBef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Oxford University Press: London.</a:t>
            </a:r>
          </a:p>
        </p:txBody>
      </p:sp>
    </p:spTree>
    <p:extLst>
      <p:ext uri="{BB962C8B-B14F-4D97-AF65-F5344CB8AC3E}">
        <p14:creationId xmlns:p14="http://schemas.microsoft.com/office/powerpoint/2010/main" val="36431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RON120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AHO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5" grpId="0" animBg="1"/>
      <p:bldP spid="191496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Public Health Data Science circa 1854</a:t>
            </a:r>
          </a:p>
        </p:txBody>
      </p:sp>
      <p:pic>
        <p:nvPicPr>
          <p:cNvPr id="4" name="Content Placeholder 3" descr="choleragraph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73" r="-66673"/>
          <a:stretch>
            <a:fillRect/>
          </a:stretch>
        </p:blipFill>
        <p:spPr>
          <a:xfrm rot="16200000">
            <a:off x="-3291540" y="-583777"/>
            <a:ext cx="16791841" cy="93126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720D4-2CAB-C840-93BB-1E5F1BC1DF12}"/>
              </a:ext>
            </a:extLst>
          </p:cNvPr>
          <p:cNvSpPr txBox="1"/>
          <p:nvPr/>
        </p:nvSpPr>
        <p:spPr>
          <a:xfrm>
            <a:off x="9077880" y="5915794"/>
            <a:ext cx="26660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Koch (2005)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Cartographies of Disease: Maps, Mapping, and Medicine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  ESRI Press.</a:t>
            </a:r>
          </a:p>
        </p:txBody>
      </p:sp>
    </p:spTree>
    <p:extLst>
      <p:ext uri="{BB962C8B-B14F-4D97-AF65-F5344CB8AC3E}">
        <p14:creationId xmlns:p14="http://schemas.microsoft.com/office/powerpoint/2010/main" val="3419500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D5CF-040F-4B4D-BF2D-92B55B95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67692"/>
            <a:ext cx="30988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Snow’s was not the only map…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3E66A-A792-6641-B885-DC5F70313E4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39" y="109871"/>
            <a:ext cx="5129561" cy="6638257"/>
          </a:xfrm>
        </p:spPr>
      </p:pic>
      <p:pic>
        <p:nvPicPr>
          <p:cNvPr id="3" name="Content Placeholder 3" descr="Coopers 1854 Commission map.from Brody.gif">
            <a:extLst>
              <a:ext uri="{FF2B5EF4-FFF2-40B4-BE49-F238E27FC236}">
                <a16:creationId xmlns:a16="http://schemas.microsoft.com/office/drawing/2014/main" id="{FBF0A591-3D26-4F1E-2AF2-AA536CBE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19" r="-24919"/>
          <a:stretch>
            <a:fillRect/>
          </a:stretch>
        </p:blipFill>
        <p:spPr>
          <a:xfrm>
            <a:off x="2572989" y="1222177"/>
            <a:ext cx="4954937" cy="2747962"/>
          </a:xfrm>
          <a:prstGeom prst="rect">
            <a:avLst/>
          </a:prstGeom>
        </p:spPr>
      </p:pic>
      <p:pic>
        <p:nvPicPr>
          <p:cNvPr id="4" name="Content Placeholder 3" descr="Cooper map from Broady.gif">
            <a:extLst>
              <a:ext uri="{FF2B5EF4-FFF2-40B4-BE49-F238E27FC236}">
                <a16:creationId xmlns:a16="http://schemas.microsoft.com/office/drawing/2014/main" id="{1EB69790-F959-CC8E-4EE4-C84402A56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16" r="-21416"/>
          <a:stretch>
            <a:fillRect/>
          </a:stretch>
        </p:blipFill>
        <p:spPr>
          <a:xfrm>
            <a:off x="2572989" y="4117738"/>
            <a:ext cx="4954936" cy="274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BD582-81C7-D950-07FB-A05F86826C73}"/>
              </a:ext>
            </a:extLst>
          </p:cNvPr>
          <p:cNvSpPr txBox="1"/>
          <p:nvPr/>
        </p:nvSpPr>
        <p:spPr>
          <a:xfrm>
            <a:off x="406400" y="4205282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Brody et al. (2000) Map-making and myth-making in Broad Street:  the London cholera epidemic, 1854. </a:t>
            </a:r>
            <a:r>
              <a:rPr lang="en-US" sz="1200" i="1" dirty="0"/>
              <a:t>Lancet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dirty="0"/>
              <a:t>Koch (2005) </a:t>
            </a:r>
            <a:r>
              <a:rPr lang="en-US" sz="1200" i="1" dirty="0"/>
              <a:t>Cartographies of Disease: Maps, Mapping, and Medicine</a:t>
            </a:r>
            <a:r>
              <a:rPr lang="en-US" sz="1200" dirty="0"/>
              <a:t>.  ESRI Press.</a:t>
            </a:r>
          </a:p>
          <a:p>
            <a:endParaRPr lang="en-US" sz="1200" dirty="0"/>
          </a:p>
          <a:p>
            <a:r>
              <a:rPr lang="en-US" sz="1200" dirty="0"/>
              <a:t>Johnson (2006) </a:t>
            </a:r>
            <a:r>
              <a:rPr lang="en-US" sz="1200" i="1" dirty="0"/>
              <a:t>The Ghost Map</a:t>
            </a:r>
            <a:r>
              <a:rPr lang="en-US" sz="1200" dirty="0"/>
              <a:t>. Riverhead Books</a:t>
            </a:r>
          </a:p>
        </p:txBody>
      </p:sp>
    </p:spTree>
    <p:extLst>
      <p:ext uri="{BB962C8B-B14F-4D97-AF65-F5344CB8AC3E}">
        <p14:creationId xmlns:p14="http://schemas.microsoft.com/office/powerpoint/2010/main" val="2676287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Board of Health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“This certainly looks more like the effect of an atmospheric cause than any other; if it were owing to the water, why should not the cholera have prevailed equally everywhere where the water was drunk?” (Parkes, 1855)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latin typeface="+mj-lt"/>
                <a:cs typeface="Arial" panose="020B0604020202020204" pitchFamily="34" charset="0"/>
              </a:rPr>
              <a:t>Same data, similar map, different conclusion.</a:t>
            </a:r>
          </a:p>
          <a:p>
            <a:r>
              <a:rPr lang="en-US" i="1" dirty="0">
                <a:latin typeface="+mj-lt"/>
                <a:cs typeface="Arial" panose="020B0604020202020204" pitchFamily="34" charset="0"/>
              </a:rPr>
              <a:t>It is hard not to see what we are looking for…</a:t>
            </a:r>
          </a:p>
        </p:txBody>
      </p:sp>
    </p:spTree>
    <p:extLst>
      <p:ext uri="{BB962C8B-B14F-4D97-AF65-F5344CB8AC3E}">
        <p14:creationId xmlns:p14="http://schemas.microsoft.com/office/powerpoint/2010/main" val="120388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580F-F6BE-769E-F234-A0662246A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46" y="0"/>
            <a:ext cx="6929554" cy="2387600"/>
          </a:xfrm>
        </p:spPr>
        <p:txBody>
          <a:bodyPr/>
          <a:lstStyle/>
          <a:p>
            <a:r>
              <a:rPr lang="en-US" dirty="0"/>
              <a:t>Maps:  </a:t>
            </a:r>
            <a:br>
              <a:rPr lang="en-US" dirty="0"/>
            </a:br>
            <a:r>
              <a:rPr lang="en-US" dirty="0"/>
              <a:t>A Statistical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C7F82-FD06-355C-62B6-D7ED3584B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40419" y="3722905"/>
            <a:ext cx="9144000" cy="2782996"/>
          </a:xfrm>
        </p:spPr>
        <p:txBody>
          <a:bodyPr>
            <a:normAutofit/>
          </a:bodyPr>
          <a:lstStyle/>
          <a:p>
            <a:r>
              <a:rPr lang="en-US" dirty="0"/>
              <a:t>Lance A. Waller, Ph.D.</a:t>
            </a:r>
          </a:p>
          <a:p>
            <a:r>
              <a:rPr lang="en-US" dirty="0"/>
              <a:t>Department of Biostatistics and Bioinformatics</a:t>
            </a:r>
          </a:p>
          <a:p>
            <a:r>
              <a:rPr lang="en-US" dirty="0"/>
              <a:t>Rollins School of Public Health</a:t>
            </a:r>
          </a:p>
          <a:p>
            <a:r>
              <a:rPr lang="en-US" dirty="0"/>
              <a:t>Emory University</a:t>
            </a:r>
          </a:p>
          <a:p>
            <a:endParaRPr lang="en-US" dirty="0"/>
          </a:p>
          <a:p>
            <a:r>
              <a:rPr lang="en-US" dirty="0"/>
              <a:t>April 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80CCA-DDAC-70A6-F21A-F1BDA22A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73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2FB9-89EC-B6B7-2857-A49691B8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communicate better?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4C9C22-5962-C1F3-E6A8-6E46B3276542}"/>
              </a:ext>
            </a:extLst>
          </p:cNvPr>
          <p:cNvGrpSpPr/>
          <p:nvPr/>
        </p:nvGrpSpPr>
        <p:grpSpPr>
          <a:xfrm>
            <a:off x="3834808" y="2747772"/>
            <a:ext cx="3515833" cy="3218121"/>
            <a:chOff x="3629246" y="2289544"/>
            <a:chExt cx="3515833" cy="321812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EBC3F0-3F03-0822-8F7F-A002AEF0950D}"/>
                </a:ext>
              </a:extLst>
            </p:cNvPr>
            <p:cNvSpPr/>
            <p:nvPr/>
          </p:nvSpPr>
          <p:spPr>
            <a:xfrm>
              <a:off x="5195776" y="3629246"/>
              <a:ext cx="1949303" cy="18784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Thematic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Cartography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C2E6ADA-8004-BD57-0F82-DFB4A81705AA}"/>
                </a:ext>
              </a:extLst>
            </p:cNvPr>
            <p:cNvSpPr/>
            <p:nvPr/>
          </p:nvSpPr>
          <p:spPr>
            <a:xfrm>
              <a:off x="4412511" y="2289544"/>
              <a:ext cx="1949303" cy="18784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Statistical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Graphics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1E6D70-D336-B2C5-3B7B-C80F617D425D}"/>
                </a:ext>
              </a:extLst>
            </p:cNvPr>
            <p:cNvSpPr/>
            <p:nvPr/>
          </p:nvSpPr>
          <p:spPr>
            <a:xfrm>
              <a:off x="3629246" y="3570749"/>
              <a:ext cx="1949303" cy="18784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Data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Visualization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7A74FD-6507-F805-821E-5DE743E3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432" y="1250830"/>
            <a:ext cx="1285027" cy="2120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82B855-9483-C530-1EF6-2BEE6E541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879" y="4209323"/>
            <a:ext cx="1566530" cy="2458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D9208D-FE16-D5C5-AFE1-4783670AB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373" y="4209324"/>
            <a:ext cx="1930197" cy="24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43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EB2B-4E5A-D9A2-29DA-A9CBE197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286CE-E265-2740-F3CC-908FC728D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88600" cy="435133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A good map of bad data is more believable than a bad map of good data.</a:t>
            </a: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What makes a good map (of good data)?</a:t>
            </a:r>
          </a:p>
          <a:p>
            <a:pPr marL="0" indent="0">
              <a:buNone/>
            </a:pP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0331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3">
            <a:extLst>
              <a:ext uri="{FF2B5EF4-FFF2-40B4-BE49-F238E27FC236}">
                <a16:creationId xmlns:a16="http://schemas.microsoft.com/office/drawing/2014/main" id="{5BFB8674-844C-24B1-A93E-209D1FFA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6047" y="1600201"/>
            <a:ext cx="2895600" cy="4530725"/>
          </a:xfrm>
        </p:spPr>
        <p:txBody>
          <a:bodyPr/>
          <a:lstStyle/>
          <a:p>
            <a:pPr eaLnBrk="1" hangingPunct="1"/>
            <a:r>
              <a:rPr lang="en-US" altLang="en-US" sz="2000" dirty="0" err="1">
                <a:ea typeface="ＭＳ Ｐゴシック" panose="020B0600070205080204" pitchFamily="34" charset="-128"/>
              </a:rPr>
              <a:t>Bertin</a:t>
            </a:r>
            <a:r>
              <a:rPr lang="en-US" altLang="en-US" sz="2000" dirty="0">
                <a:ea typeface="ＭＳ Ｐゴシック" panose="020B0600070205080204" pitchFamily="34" charset="-128"/>
              </a:rPr>
              <a:t> (1983),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Monmonier</a:t>
            </a:r>
            <a:r>
              <a:rPr lang="en-US" altLang="en-US" sz="2000" dirty="0">
                <a:ea typeface="ＭＳ Ｐゴシック" panose="020B0600070205080204" pitchFamily="34" charset="-128"/>
              </a:rPr>
              <a:t> (1996),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MacEachren</a:t>
            </a:r>
            <a:r>
              <a:rPr lang="en-US" altLang="en-US" sz="2000" dirty="0">
                <a:ea typeface="ＭＳ Ｐゴシック" panose="020B0600070205080204" pitchFamily="34" charset="-128"/>
              </a:rPr>
              <a:t> (1995).</a:t>
            </a:r>
          </a:p>
          <a:p>
            <a:pPr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Which symbols best convey what types of information?</a:t>
            </a:r>
          </a:p>
          <a:p>
            <a:pPr marL="0" indent="0" eaLnBrk="1" hangingPunct="1"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pic>
        <p:nvPicPr>
          <p:cNvPr id="40962" name="Picture 4" descr="visualvariables_0001">
            <a:extLst>
              <a:ext uri="{FF2B5EF4-FFF2-40B4-BE49-F238E27FC236}">
                <a16:creationId xmlns:a16="http://schemas.microsoft.com/office/drawing/2014/main" id="{6B06A0FB-11A6-F828-A48C-E34D2D917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0" y="3176"/>
            <a:ext cx="53022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F117C-0CA8-E715-764A-915C7AC29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Bertin’s</a:t>
            </a:r>
            <a:r>
              <a:rPr lang="en-US" sz="3600" dirty="0"/>
              <a:t> Visual Variables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3" descr="RSPHtrees_0001">
            <a:extLst>
              <a:ext uri="{FF2B5EF4-FFF2-40B4-BE49-F238E27FC236}">
                <a16:creationId xmlns:a16="http://schemas.microsoft.com/office/drawing/2014/main" id="{2DDEE1BF-865A-69AF-3BA3-306F7410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6" y="1"/>
            <a:ext cx="5076825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Text Box 4">
            <a:extLst>
              <a:ext uri="{FF2B5EF4-FFF2-40B4-BE49-F238E27FC236}">
                <a16:creationId xmlns:a16="http://schemas.microsoft.com/office/drawing/2014/main" id="{C2835617-CF84-7DB9-9715-73E5CA23F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80" y="705027"/>
            <a:ext cx="4215341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Persuasive visualization: The power of trees.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The “tree stamp” often shows a proposed building fitting into the environment.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en-US" sz="2000" i="1" dirty="0">
                <a:latin typeface="Arial" panose="020B0604020202020204" pitchFamily="34" charset="0"/>
              </a:rPr>
              <a:t>How to Lie with Maps</a:t>
            </a:r>
            <a:r>
              <a:rPr lang="en-US" altLang="en-US" sz="2000" dirty="0">
                <a:latin typeface="Arial" panose="020B0604020202020204" pitchFamily="34" charset="0"/>
              </a:rPr>
              <a:t> by Mark </a:t>
            </a:r>
            <a:r>
              <a:rPr lang="en-US" altLang="en-US" sz="2000" dirty="0" err="1">
                <a:latin typeface="Arial" panose="020B0604020202020204" pitchFamily="34" charset="0"/>
              </a:rPr>
              <a:t>Monmonier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  <a:buFontTx/>
              <a:buChar char="•"/>
            </a:pPr>
            <a:endParaRPr lang="en-US" altLang="en-US" sz="2000" i="1" dirty="0">
              <a:latin typeface="Arial" panose="020B0604020202020204" pitchFamily="34" charset="0"/>
            </a:endParaRPr>
          </a:p>
          <a:p>
            <a:pPr marL="457200" lvl="1" indent="0">
              <a:spcBef>
                <a:spcPct val="0"/>
              </a:spcBef>
              <a:buNone/>
            </a:pPr>
            <a:endParaRPr lang="en-US" altLang="en-US" sz="2000" i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Proposal for Nell Hodgson Woodruff School of Nursing  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Building.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98582A29-BE7E-3E31-00C6-FB32D10F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13" y="911535"/>
            <a:ext cx="2403719" cy="13255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Visualizing seven layers of data</a:t>
            </a:r>
          </a:p>
        </p:txBody>
      </p:sp>
      <p:pic>
        <p:nvPicPr>
          <p:cNvPr id="50178" name="Picture 3" descr="MacEachrensamedata_0001">
            <a:extLst>
              <a:ext uri="{FF2B5EF4-FFF2-40B4-BE49-F238E27FC236}">
                <a16:creationId xmlns:a16="http://schemas.microsoft.com/office/drawing/2014/main" id="{24F1DBF3-54B7-73DC-665D-8247A4A8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235" y="394532"/>
            <a:ext cx="6929438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 Box 4">
            <a:extLst>
              <a:ext uri="{FF2B5EF4-FFF2-40B4-BE49-F238E27FC236}">
                <a16:creationId xmlns:a16="http://schemas.microsoft.com/office/drawing/2014/main" id="{61FB7B76-D0A6-AD5F-90F6-4525BB3C7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414" y="5346300"/>
            <a:ext cx="180516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j-lt"/>
              </a:rPr>
              <a:t>From </a:t>
            </a:r>
            <a:r>
              <a:rPr lang="en-US" altLang="en-US" sz="1800" dirty="0" err="1">
                <a:latin typeface="+mj-lt"/>
              </a:rPr>
              <a:t>MacEachren</a:t>
            </a:r>
            <a:r>
              <a:rPr lang="en-US" altLang="en-US" sz="1800" dirty="0">
                <a:latin typeface="+mj-lt"/>
              </a:rPr>
              <a:t> 1994, </a:t>
            </a:r>
            <a:r>
              <a:rPr lang="en-US" altLang="en-US" sz="1800" i="1" dirty="0">
                <a:latin typeface="+mj-lt"/>
              </a:rPr>
              <a:t>Some Truth with Maps</a:t>
            </a:r>
            <a:r>
              <a:rPr lang="en-US" altLang="en-US" sz="1800" dirty="0">
                <a:latin typeface="+mj-lt"/>
              </a:rPr>
              <a:t>, p. 28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60486BC0-E819-B723-2A32-555F77FC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22" y="911535"/>
            <a:ext cx="2083419" cy="13255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Seven layers using texture</a:t>
            </a:r>
          </a:p>
        </p:txBody>
      </p:sp>
      <p:sp>
        <p:nvSpPr>
          <p:cNvPr id="51203" name="Text Box 4">
            <a:extLst>
              <a:ext uri="{FF2B5EF4-FFF2-40B4-BE49-F238E27FC236}">
                <a16:creationId xmlns:a16="http://schemas.microsoft.com/office/drawing/2014/main" id="{FB09E917-AB1B-0882-E1E4-90C3435EC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803" y="5484800"/>
            <a:ext cx="206669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j-lt"/>
              </a:rPr>
              <a:t>From </a:t>
            </a:r>
            <a:r>
              <a:rPr lang="en-US" altLang="en-US" sz="1800" dirty="0" err="1">
                <a:latin typeface="+mj-lt"/>
              </a:rPr>
              <a:t>MacEachren</a:t>
            </a:r>
            <a:r>
              <a:rPr lang="en-US" altLang="en-US" sz="1800" dirty="0">
                <a:latin typeface="+mj-lt"/>
              </a:rPr>
              <a:t> 1994, </a:t>
            </a:r>
            <a:r>
              <a:rPr lang="en-US" altLang="en-US" sz="1800" i="1" dirty="0">
                <a:latin typeface="+mj-lt"/>
              </a:rPr>
              <a:t>Some Truth with Maps</a:t>
            </a:r>
            <a:r>
              <a:rPr lang="en-US" altLang="en-US" sz="1800" dirty="0">
                <a:latin typeface="+mj-lt"/>
              </a:rPr>
              <a:t>, p. 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26266-5C61-420C-3633-72DCB354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342999"/>
            <a:ext cx="7382107" cy="65150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5BA805-D683-BAAE-E7D1-E9222F35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54806" y="857250"/>
            <a:ext cx="6858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7E2E0-724B-BAE9-D614-302C8FF17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88434" y="857250"/>
            <a:ext cx="6858000" cy="5143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B80B57E-C166-AC81-E82A-480C7CB73F6D}"/>
              </a:ext>
            </a:extLst>
          </p:cNvPr>
          <p:cNvCxnSpPr>
            <a:cxnSpLocks/>
          </p:cNvCxnSpPr>
          <p:nvPr/>
        </p:nvCxnSpPr>
        <p:spPr>
          <a:xfrm flipH="1">
            <a:off x="3925229" y="167268"/>
            <a:ext cx="903249" cy="61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EA3586-1DD6-D362-1CE8-8C0ACCCD4AA9}"/>
              </a:ext>
            </a:extLst>
          </p:cNvPr>
          <p:cNvCxnSpPr>
            <a:cxnSpLocks/>
          </p:cNvCxnSpPr>
          <p:nvPr/>
        </p:nvCxnSpPr>
        <p:spPr>
          <a:xfrm flipH="1">
            <a:off x="7512205" y="1278673"/>
            <a:ext cx="903249" cy="61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DFC550-0950-3120-0ABC-59F851BD4F90}"/>
              </a:ext>
            </a:extLst>
          </p:cNvPr>
          <p:cNvCxnSpPr>
            <a:cxnSpLocks/>
          </p:cNvCxnSpPr>
          <p:nvPr/>
        </p:nvCxnSpPr>
        <p:spPr>
          <a:xfrm flipH="1">
            <a:off x="5287304" y="3429000"/>
            <a:ext cx="650023" cy="9813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7755E9-D6FE-A7BB-836E-0940DE15DB6A}"/>
              </a:ext>
            </a:extLst>
          </p:cNvPr>
          <p:cNvCxnSpPr>
            <a:cxnSpLocks/>
          </p:cNvCxnSpPr>
          <p:nvPr/>
        </p:nvCxnSpPr>
        <p:spPr>
          <a:xfrm flipH="1">
            <a:off x="2241891" y="1414345"/>
            <a:ext cx="432112" cy="3419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54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0AC4-2B01-7F93-1DC3-A6C6D73F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Wheeler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0EDC-F34B-2A87-A1C4-D42BD543B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PhD Geography, MS Statistics</a:t>
            </a:r>
          </a:p>
          <a:p>
            <a:r>
              <a:rPr lang="en-US" dirty="0"/>
              <a:t>Postdoc, Emory</a:t>
            </a:r>
          </a:p>
          <a:p>
            <a:r>
              <a:rPr lang="en-US" dirty="0"/>
              <a:t>MPH, Harvard</a:t>
            </a:r>
          </a:p>
          <a:p>
            <a:r>
              <a:rPr lang="en-US" dirty="0"/>
              <a:t>Postdoc, National Cancer Institute</a:t>
            </a:r>
          </a:p>
          <a:p>
            <a:endParaRPr lang="en-US" dirty="0"/>
          </a:p>
          <a:p>
            <a:r>
              <a:rPr lang="en-US" dirty="0"/>
              <a:t>Insightful, creative, disciplined, a wonderful colleague.</a:t>
            </a:r>
          </a:p>
          <a:p>
            <a:endParaRPr lang="en-US" dirty="0"/>
          </a:p>
          <a:p>
            <a:r>
              <a:rPr lang="en-US" dirty="0"/>
              <a:t>And we collaborated on maps and statistics…two of my maps before and two during these collaborations:</a:t>
            </a:r>
          </a:p>
        </p:txBody>
      </p:sp>
    </p:spTree>
    <p:extLst>
      <p:ext uri="{BB962C8B-B14F-4D97-AF65-F5344CB8AC3E}">
        <p14:creationId xmlns:p14="http://schemas.microsoft.com/office/powerpoint/2010/main" val="366303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4DA1-9C22-D2EB-A672-A773DD68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my first research maps (Waller, 1992)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2DE74-648F-BF63-2195-B4F93E9F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431" y="1302964"/>
            <a:ext cx="5344574" cy="545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210E1A-E646-30F5-9271-76959549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11" y="1415287"/>
            <a:ext cx="5210987" cy="53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1C78-3180-FE75-08E1-F938D3A3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Raccoon Rabies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B5591-BC6A-5D30-F811-1377C809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043" y="0"/>
            <a:ext cx="4189751" cy="6792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591448-514B-EF36-801C-48455E8C2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7" y="1410859"/>
            <a:ext cx="5077701" cy="1749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EBF719-FBD2-8DD6-63CC-15FEBF57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06" y="3499941"/>
            <a:ext cx="2463923" cy="3145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94558-3389-FB3B-12E0-E6B126494B1C}"/>
              </a:ext>
            </a:extLst>
          </p:cNvPr>
          <p:cNvSpPr txBox="1"/>
          <p:nvPr/>
        </p:nvSpPr>
        <p:spPr>
          <a:xfrm>
            <a:off x="3296158" y="3315275"/>
            <a:ext cx="306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Paper in JABES 2008-2009</a:t>
            </a:r>
          </a:p>
        </p:txBody>
      </p:sp>
    </p:spTree>
    <p:extLst>
      <p:ext uri="{BB962C8B-B14F-4D97-AF65-F5344CB8AC3E}">
        <p14:creationId xmlns:p14="http://schemas.microsoft.com/office/powerpoint/2010/main" val="401959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791FC-21A9-7CA6-50E5-6DF97771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34" y="-190929"/>
            <a:ext cx="5840766" cy="1325563"/>
          </a:xfrm>
        </p:spPr>
        <p:txBody>
          <a:bodyPr/>
          <a:lstStyle/>
          <a:p>
            <a:r>
              <a:rPr lang="en-US" dirty="0"/>
              <a:t>What does a map add?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111DD-B8E5-6785-0D9A-C5FECA11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08" y="365125"/>
            <a:ext cx="53594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066EA-DA93-F8A7-3865-70CBB7C1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8" y="2710805"/>
            <a:ext cx="4832792" cy="395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6B0525-BB78-F8DE-4597-C07D08B23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34" y="739335"/>
            <a:ext cx="6627865" cy="537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7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98BF-2755-879B-EF08-4DBEAF52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references: 2024 and 2014</a:t>
            </a:r>
          </a:p>
        </p:txBody>
      </p:sp>
      <p:pic>
        <p:nvPicPr>
          <p:cNvPr id="10" name="Picture 9" descr="A close-up of a book cover&#10;&#10;Description automatically generated">
            <a:extLst>
              <a:ext uri="{FF2B5EF4-FFF2-40B4-BE49-F238E27FC236}">
                <a16:creationId xmlns:a16="http://schemas.microsoft.com/office/drawing/2014/main" id="{0A18DFBF-73A0-CDAA-3C5F-38BDBF954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33" y="1283784"/>
            <a:ext cx="7276360" cy="294252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EDDDD9A-5919-8723-DED7-5121D537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50" y="3684151"/>
            <a:ext cx="5999667" cy="28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1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89C2902-B7A4-8D4A-8E9A-5262860C39F6}">
  <we:reference id="4b785c87-866c-4bad-85d8-5d1ae467ac9a" version="3.5.1.0" store="EXCatalog" storeType="EXCatalog"/>
  <we:alternateReferences>
    <we:reference id="WA104381909" version="3.5.1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16884</TotalTime>
  <Words>810</Words>
  <Application>Microsoft Macintosh PowerPoint</Application>
  <PresentationFormat>Widescreen</PresentationFormat>
  <Paragraphs>103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ＭＳ Ｐゴシック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Maps:   A Statistical View</vt:lpstr>
      <vt:lpstr>PowerPoint Presentation</vt:lpstr>
      <vt:lpstr>David Wheeler</vt:lpstr>
      <vt:lpstr>Some of my first research maps (Waller, 1992)</vt:lpstr>
      <vt:lpstr>Raccoon Rabies </vt:lpstr>
      <vt:lpstr>What does a map add?</vt:lpstr>
      <vt:lpstr>Two references: 2024 and 2014</vt:lpstr>
      <vt:lpstr>PowerPoint Presentation</vt:lpstr>
      <vt:lpstr>Outline</vt:lpstr>
      <vt:lpstr>Maps Fascinate</vt:lpstr>
      <vt:lpstr>Great stories often begin with: “I have in my possession a map…”</vt:lpstr>
      <vt:lpstr>PowerPoint Presentation</vt:lpstr>
      <vt:lpstr>PowerPoint Presentation</vt:lpstr>
      <vt:lpstr>Maps summarize what we know…</vt:lpstr>
      <vt:lpstr>PowerPoint Presentation</vt:lpstr>
      <vt:lpstr>Or what we hope to see…</vt:lpstr>
      <vt:lpstr>Or what we are allowed to see…</vt:lpstr>
      <vt:lpstr>Maps Communicate (Maps as Visualizations)</vt:lpstr>
      <vt:lpstr>Maps get us from here to there…</vt:lpstr>
      <vt:lpstr>Maps hold clues…</vt:lpstr>
      <vt:lpstr>Place of residence:</vt:lpstr>
      <vt:lpstr>And not without some work…</vt:lpstr>
      <vt:lpstr>Interpretation can be tricky…</vt:lpstr>
      <vt:lpstr>John Snow</vt:lpstr>
      <vt:lpstr>Public Health Data Science circa 1854</vt:lpstr>
      <vt:lpstr>Snow’s was not the only map… </vt:lpstr>
      <vt:lpstr>Board of Health Conclusion</vt:lpstr>
      <vt:lpstr>Can we communicate better?</vt:lpstr>
      <vt:lpstr>Problem</vt:lpstr>
      <vt:lpstr>Bertin’s Visual Variables</vt:lpstr>
      <vt:lpstr>PowerPoint Presentation</vt:lpstr>
      <vt:lpstr>Visualizing seven layers of data</vt:lpstr>
      <vt:lpstr>Seven layers using texture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Waller, Lance</dc:creator>
  <cp:lastModifiedBy>Waller, Lance</cp:lastModifiedBy>
  <cp:revision>14</cp:revision>
  <dcterms:created xsi:type="dcterms:W3CDTF">2022-09-19T15:28:55Z</dcterms:created>
  <dcterms:modified xsi:type="dcterms:W3CDTF">2025-07-21T17:16:07Z</dcterms:modified>
</cp:coreProperties>
</file>